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8"/>
  </p:notesMasterIdLst>
  <p:sldIdLst>
    <p:sldId id="256" r:id="rId4"/>
    <p:sldId id="264" r:id="rId5"/>
    <p:sldId id="273" r:id="rId6"/>
    <p:sldId id="299" r:id="rId7"/>
    <p:sldId id="276" r:id="rId8"/>
    <p:sldId id="277" r:id="rId9"/>
    <p:sldId id="280" r:id="rId10"/>
    <p:sldId id="300" r:id="rId11"/>
    <p:sldId id="278" r:id="rId12"/>
    <p:sldId id="301" r:id="rId13"/>
    <p:sldId id="279" r:id="rId14"/>
    <p:sldId id="302" r:id="rId15"/>
    <p:sldId id="303" r:id="rId16"/>
    <p:sldId id="304" r:id="rId17"/>
    <p:sldId id="282" r:id="rId18"/>
    <p:sldId id="281" r:id="rId19"/>
    <p:sldId id="274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75" r:id="rId31"/>
    <p:sldId id="293" r:id="rId32"/>
    <p:sldId id="295" r:id="rId33"/>
    <p:sldId id="294" r:id="rId34"/>
    <p:sldId id="296" r:id="rId35"/>
    <p:sldId id="297" r:id="rId36"/>
    <p:sldId id="298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>
      <p:cViewPr varScale="1">
        <p:scale>
          <a:sx n="135" d="100"/>
          <a:sy n="135" d="100"/>
        </p:scale>
        <p:origin x="132" y="38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25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17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13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3.bp.blogspot.com/-hif7IOq8eW0/WGYUKAIh_II/AAAAAAABWQw/dp7d9sxq_sotgPGie5sDA_rlgxOvPxcMQCLcB/s1600/Screen+Shot+2016-12-30+at+02.59.36.png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3.bp.blogspot.com/-hif7IOq8eW0/WGYUKAIh_II/AAAAAAABWQw/dp7d9sxq_sotgPGie5sDA_rlgxOvPxcMQCLcB/s1600/Screen+Shot+2016-12-30+at+02.59.36.pn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2000" dirty="0"/>
              <a:t>Complete Understanding of</a:t>
            </a:r>
          </a:p>
          <a:p>
            <a:pPr lvl="0"/>
            <a:r>
              <a:rPr lang="en-US" altLang="ko-KR" sz="2000" dirty="0"/>
              <a:t>Generative Adversarial Networks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7EDF1-38B7-488A-90EF-1A485E574C9D}"/>
              </a:ext>
            </a:extLst>
          </p:cNvPr>
          <p:cNvSpPr txBox="1"/>
          <p:nvPr/>
        </p:nvSpPr>
        <p:spPr>
          <a:xfrm>
            <a:off x="683568" y="1136948"/>
            <a:ext cx="7992888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G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만들어진 가짜 이미지를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판별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이미지를 추가하지 않고 레이블을 모두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세팅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만든 이미지를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인식하도록 해야함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Backpropagation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가중치에만 영향을 미침  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9146-AB13-471A-B353-D761599FA1AC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0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5B924-432F-4750-A533-5DF167FA4879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Picture 3" descr="https://3.bp.blogspot.com/-hif7IOq8eW0/WGYUKAIh_II/AAAAAAABWQw/dp7d9sxq_sotgPGie5sDA_rlgxOvPxcMQCLcB/s640/Screen%2BShot%2B2016-12-30%2Bat%2B02.59.36.png">
            <a:hlinkClick r:id="rId2"/>
            <a:extLst>
              <a:ext uri="{FF2B5EF4-FFF2-40B4-BE49-F238E27FC236}">
                <a16:creationId xmlns:a16="http://schemas.microsoft.com/office/drawing/2014/main" id="{AD608AD7-7BB0-467B-858E-E6B469D6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7739"/>
            <a:ext cx="7200800" cy="4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3B77E4-44F2-4275-951A-29D9955325D0}"/>
              </a:ext>
            </a:extLst>
          </p:cNvPr>
          <p:cNvCxnSpPr/>
          <p:nvPr/>
        </p:nvCxnSpPr>
        <p:spPr>
          <a:xfrm>
            <a:off x="2915816" y="1739618"/>
            <a:ext cx="165618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2575F4-7BF3-4291-9AD3-6ED967E3B9AA}"/>
              </a:ext>
            </a:extLst>
          </p:cNvPr>
          <p:cNvCxnSpPr>
            <a:cxnSpLocks/>
          </p:cNvCxnSpPr>
          <p:nvPr/>
        </p:nvCxnSpPr>
        <p:spPr>
          <a:xfrm flipV="1">
            <a:off x="6732240" y="1990621"/>
            <a:ext cx="0" cy="127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2684D0-B1BD-4D11-8D8A-324B3F42EDCB}"/>
              </a:ext>
            </a:extLst>
          </p:cNvPr>
          <p:cNvSpPr txBox="1"/>
          <p:nvPr/>
        </p:nvSpPr>
        <p:spPr>
          <a:xfrm>
            <a:off x="6012160" y="3337054"/>
            <a:ext cx="13681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에 가깝게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4FD78-907C-4DA4-8082-52F271731320}"/>
              </a:ext>
            </a:extLst>
          </p:cNvPr>
          <p:cNvSpPr/>
          <p:nvPr/>
        </p:nvSpPr>
        <p:spPr>
          <a:xfrm>
            <a:off x="6354618" y="1565564"/>
            <a:ext cx="737662" cy="38175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3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CD13C-F5B2-465E-AC2A-2D219544665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05570E-F601-442C-B8B5-56350074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36948"/>
            <a:ext cx="6192688" cy="36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CD13C-F5B2-465E-AC2A-2D219544665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Activation function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9F490F-33F7-4EB4-A16E-B86841CD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27175"/>
            <a:ext cx="4752528" cy="35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CD13C-F5B2-465E-AC2A-2D219544665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MNIST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0CDCB8-6491-4760-97D3-B47092AB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49043"/>
            <a:ext cx="6680738" cy="33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8E17-E185-46AD-ACD7-87A9A4F0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66996"/>
            <a:ext cx="5328592" cy="387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67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79912" y="1779662"/>
            <a:ext cx="5184576" cy="1440160"/>
          </a:xfrm>
        </p:spPr>
        <p:txBody>
          <a:bodyPr/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Lucida Grande"/>
              </a:rPr>
              <a:t>Unsupervised Representation Learning with Deep Convolutional Generative Adversarial Networks </a:t>
            </a:r>
            <a:r>
              <a:rPr lang="en-US" altLang="ko-KR" sz="2000" dirty="0"/>
              <a:t>(2016)</a:t>
            </a:r>
          </a:p>
          <a:p>
            <a:pPr algn="l"/>
            <a:r>
              <a:rPr lang="en-US" altLang="ko-KR" sz="1500" b="0" i="0" strike="noStrike" dirty="0">
                <a:solidFill>
                  <a:schemeClr val="tx1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Lucida Grande"/>
              </a:rPr>
              <a:t>Alec Radford</a:t>
            </a:r>
            <a:r>
              <a:rPr lang="en-US" altLang="ko-KR" sz="1500" b="0" u="none" strike="noStrike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sz="1500" b="0" i="0" strike="noStrike" dirty="0">
                <a:solidFill>
                  <a:schemeClr val="tx1"/>
                </a:solidFill>
                <a:effectLst/>
                <a:ea typeface="맑은 고딕" panose="020B0503020000020004" pitchFamily="50" charset="-127"/>
              </a:rPr>
              <a:t>et al.</a:t>
            </a:r>
            <a:endParaRPr lang="en-US" altLang="ko-KR" sz="15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DC52960E-8985-44B6-B799-4CAD5B0F277D}"/>
              </a:ext>
            </a:extLst>
          </p:cNvPr>
          <p:cNvSpPr/>
          <p:nvPr/>
        </p:nvSpPr>
        <p:spPr>
          <a:xfrm>
            <a:off x="1979712" y="2334137"/>
            <a:ext cx="864096" cy="6109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50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83568" y="1275606"/>
            <a:ext cx="7848872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결과의 불안정성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Block-box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Generative Model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5359E-B9AB-4EC4-93FA-2833AF3E45A1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Review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89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83568" y="1275606"/>
            <a:ext cx="7848872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단순 기억으로 생성되지 않는 것을 보여주어야 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미세한 변동에 따른 생성결과를 연속적으로 이루어져야 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5359E-B9AB-4EC4-93FA-2833AF3E45A1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425569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83568" y="1275606"/>
            <a:ext cx="7848872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GAN(2014)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발표 이후의 연구가 항상 불안정한 구조였다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GAN(2014)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추가하여 높은 성능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추가는 아니다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5359E-B9AB-4EC4-93FA-2833AF3E45A1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불안정성 해결</a:t>
            </a:r>
          </a:p>
        </p:txBody>
      </p:sp>
    </p:spTree>
    <p:extLst>
      <p:ext uri="{BB962C8B-B14F-4D97-AF65-F5344CB8AC3E}">
        <p14:creationId xmlns:p14="http://schemas.microsoft.com/office/powerpoint/2010/main" val="409060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79912" y="1779662"/>
            <a:ext cx="5184576" cy="1042706"/>
          </a:xfrm>
        </p:spPr>
        <p:txBody>
          <a:bodyPr/>
          <a:lstStyle/>
          <a:p>
            <a:pPr lvl="0"/>
            <a:r>
              <a:rPr lang="en-US" altLang="ko-KR" sz="2300" dirty="0"/>
              <a:t>Generative Adversarial Nets (2014)</a:t>
            </a:r>
          </a:p>
          <a:p>
            <a:pPr lvl="0"/>
            <a:r>
              <a:rPr lang="en-US" altLang="ko-KR" sz="1200" b="0" i="0" strike="noStrike" dirty="0">
                <a:solidFill>
                  <a:schemeClr val="tx1"/>
                </a:solidFill>
                <a:effectLst/>
                <a:ea typeface="맑은 고딕" panose="020B0503020000020004" pitchFamily="50" charset="-127"/>
              </a:rPr>
              <a:t>- Ian Goodfellow et al.</a:t>
            </a:r>
            <a:endParaRPr lang="en-US" altLang="ko-KR" sz="23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DC52960E-8985-44B6-B799-4CAD5B0F277D}"/>
              </a:ext>
            </a:extLst>
          </p:cNvPr>
          <p:cNvSpPr/>
          <p:nvPr/>
        </p:nvSpPr>
        <p:spPr>
          <a:xfrm>
            <a:off x="1979712" y="2334137"/>
            <a:ext cx="864096" cy="6109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83568" y="1275606"/>
            <a:ext cx="7848872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GAN(2014)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발표 이후의 연구가 항상 불안정한 구조였다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lnSpc>
                <a:spcPct val="30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GAN(2014)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추가하여 높은 성능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추가는 아니다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5359E-B9AB-4EC4-93FA-2833AF3E45A1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불안정성 해결</a:t>
            </a:r>
          </a:p>
        </p:txBody>
      </p:sp>
    </p:spTree>
    <p:extLst>
      <p:ext uri="{BB962C8B-B14F-4D97-AF65-F5344CB8AC3E}">
        <p14:creationId xmlns:p14="http://schemas.microsoft.com/office/powerpoint/2010/main" val="1235394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47564" y="1203598"/>
            <a:ext cx="7848872" cy="333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D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에서는 모든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pooling layers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를 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strided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convolutions 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로 변경</a:t>
            </a:r>
            <a:endParaRPr lang="en-US" altLang="ko-KR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G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에서는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pooling layers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를 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fractional-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strided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convolutions 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으로 변경</a:t>
            </a:r>
            <a:endParaRPr lang="en-US" altLang="ko-KR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G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Source Sans Pro" panose="020B0503030403020204" pitchFamily="34" charset="0"/>
              </a:rPr>
              <a:t>output layer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D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의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input layer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를 제외한 전체에 </a:t>
            </a:r>
            <a:r>
              <a:rPr lang="en-US" altLang="ko-KR" dirty="0">
                <a:solidFill>
                  <a:srgbClr val="000000"/>
                </a:solidFill>
                <a:latin typeface="Source Sans Pro" panose="020B0503030403020204" pitchFamily="34" charset="0"/>
              </a:rPr>
              <a:t>BN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을 사용</a:t>
            </a:r>
            <a:endParaRPr lang="en-US" altLang="ko-KR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Source Sans Pro" panose="020B0503030403020204" pitchFamily="34" charset="0"/>
              </a:rPr>
              <a:t>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Fully-connected hidden layers</a:t>
            </a:r>
            <a:r>
              <a:rPr lang="ko-KR" alt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 삭제</a:t>
            </a:r>
            <a:endParaRPr lang="en-US" altLang="ko-KR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G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의  모든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Activation function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를 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Relu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를 쓰되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마지막에는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Tanh</a:t>
            </a:r>
            <a:r>
              <a:rPr lang="ko-KR" alt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 사용</a:t>
            </a:r>
            <a:endParaRPr lang="en-US" altLang="ko-KR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D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에서는 모든 </a:t>
            </a:r>
            <a:r>
              <a:rPr lang="en-US" altLang="ko-KR" dirty="0">
                <a:solidFill>
                  <a:srgbClr val="000000"/>
                </a:solidFill>
                <a:latin typeface="Source Sans Pro" panose="020B0503030403020204" pitchFamily="34" charset="0"/>
              </a:rPr>
              <a:t>Activation function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를 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LeakyRelu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사용</a:t>
            </a:r>
            <a:endParaRPr lang="en-US" altLang="ko-KR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1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generator-model">
            <a:extLst>
              <a:ext uri="{FF2B5EF4-FFF2-40B4-BE49-F238E27FC236}">
                <a16:creationId xmlns:a16="http://schemas.microsoft.com/office/drawing/2014/main" id="{5F729D8C-B1B3-4929-A04D-A14579F6C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185"/>
            <a:ext cx="7079641" cy="323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8554E-3CDA-4538-95C3-A10B8819F24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99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Visualization">
            <a:extLst>
              <a:ext uri="{FF2B5EF4-FFF2-40B4-BE49-F238E27FC236}">
                <a16:creationId xmlns:a16="http://schemas.microsoft.com/office/drawing/2014/main" id="{F18C01A5-2629-4F2B-BD4C-65FC92C6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82" y="1203598"/>
            <a:ext cx="6538835" cy="3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07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 descr="Visualization">
            <a:extLst>
              <a:ext uri="{FF2B5EF4-FFF2-40B4-BE49-F238E27FC236}">
                <a16:creationId xmlns:a16="http://schemas.microsoft.com/office/drawing/2014/main" id="{B98415C5-6604-49B8-B335-A3ECE0E5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08689"/>
            <a:ext cx="4279404" cy="42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5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Visualization">
            <a:extLst>
              <a:ext uri="{FF2B5EF4-FFF2-40B4-BE49-F238E27FC236}">
                <a16:creationId xmlns:a16="http://schemas.microsoft.com/office/drawing/2014/main" id="{ED0DAE6A-95A4-42D4-8BA4-795E0D015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2897"/>
            <a:ext cx="5892154" cy="38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3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DCGAN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(2016)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Visualization">
            <a:extLst>
              <a:ext uri="{FF2B5EF4-FFF2-40B4-BE49-F238E27FC236}">
                <a16:creationId xmlns:a16="http://schemas.microsoft.com/office/drawing/2014/main" id="{C3CE8E7E-B8E4-4CCE-B716-F4B238E9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15566"/>
            <a:ext cx="694169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6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79912" y="1779662"/>
            <a:ext cx="5184576" cy="1042706"/>
          </a:xfrm>
        </p:spPr>
        <p:txBody>
          <a:bodyPr/>
          <a:lstStyle/>
          <a:p>
            <a:pPr lvl="0"/>
            <a:r>
              <a:rPr lang="en-US" altLang="ko-KR" sz="2300" dirty="0"/>
              <a:t>Research of Generative Adversarial Networks (2017~)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DC52960E-8985-44B6-B799-4CAD5B0F277D}"/>
              </a:ext>
            </a:extLst>
          </p:cNvPr>
          <p:cNvSpPr/>
          <p:nvPr/>
        </p:nvSpPr>
        <p:spPr>
          <a:xfrm>
            <a:off x="1979712" y="2334137"/>
            <a:ext cx="864096" cy="61096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454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SRGAN (2017)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8125A5B-FE7F-4817-B2C8-B9400B97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91630"/>
            <a:ext cx="7461621" cy="298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72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BEGAN (2017)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142124B-9CB5-4732-B796-20E1FEF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35" y="987574"/>
            <a:ext cx="5403529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15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83568" y="1136948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대립하는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적대하는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30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만들어내는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평가하는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서로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대립하며 서로의 성능을 점차 개선해 나가자는 개념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45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CycleGAN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(2018)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77981-97E1-46CF-9ED6-97B6B156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9582"/>
            <a:ext cx="7344816" cy="34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2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StyleGAN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(2018)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85E6F65-65AB-4E64-ADF3-C976C2E1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11431"/>
            <a:ext cx="5320080" cy="341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1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ADGAN (2018)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52E1B-BA89-43EC-9629-8E133CA9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753845"/>
            <a:ext cx="5201649" cy="41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7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9CBCF-3F61-4AE8-99C5-B68BFC4C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31111"/>
            <a:ext cx="6014495" cy="33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86F7E-83A7-485B-85AF-D4B54AE1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025756"/>
            <a:ext cx="5382391" cy="37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7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683568" y="1136948"/>
            <a:ext cx="784887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분포를 입력으로 받고 이미지와 같은 데이터 출력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Discriminator(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판별자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얻은 가짜 이미지나 훈련 세트에서 추출한 진짜 이미지를 입력으로 받아 입력된 이미지가 진짜인지 가짜인지 구분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73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98B0-B6DD-4DD1-8D91-4656257AA207}"/>
              </a:ext>
            </a:extLst>
          </p:cNvPr>
          <p:cNvSpPr txBox="1"/>
          <p:nvPr/>
        </p:nvSpPr>
        <p:spPr>
          <a:xfrm>
            <a:off x="827584" y="3075806"/>
            <a:ext cx="7848872" cy="159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같은 화폐를 만들어 경찰을 속인다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30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화폐와 가짜 화폐를 완벽히 분류하여 위조지폐범을 검거한다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032E20-F7C4-4CA6-9A93-41BF9E28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070639"/>
            <a:ext cx="4619600" cy="21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7523FB-7C5C-4AF6-910F-2BE85703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0" y="1136948"/>
            <a:ext cx="8058100" cy="36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09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48C6CC-E779-41FE-B797-3C36C488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5184576" cy="339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87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7EDF1-38B7-488A-90EF-1A485E574C9D}"/>
              </a:ext>
            </a:extLst>
          </p:cNvPr>
          <p:cNvSpPr txBox="1"/>
          <p:nvPr/>
        </p:nvSpPr>
        <p:spPr>
          <a:xfrm>
            <a:off x="683568" y="1136948"/>
            <a:ext cx="799288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실제 이미지 배치를 샘플링하고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생성한 동일한 수의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가짜이미지를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 이미지의 레이블은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이미지의 레이블은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세팅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 크로스 엔트로피를 사용하여 훈련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Backpropagation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가중치만 최적화 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22A8-64D2-4CA8-8F2C-8251D7CBED42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93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Generative Adversarial Nets (2014)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AF8E8-561B-449C-89BB-1706AFB7A827}"/>
              </a:ext>
            </a:extLst>
          </p:cNvPr>
          <p:cNvSpPr txBox="1"/>
          <p:nvPr/>
        </p:nvSpPr>
        <p:spPr>
          <a:xfrm>
            <a:off x="8460432" y="4792424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98DFB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solidFill>
                <a:srgbClr val="98DFB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3" descr="https://3.bp.blogspot.com/-hif7IOq8eW0/WGYUKAIh_II/AAAAAAABWQw/dp7d9sxq_sotgPGie5sDA_rlgxOvPxcMQCLcB/s640/Screen%2BShot%2B2016-12-30%2Bat%2B02.59.36.png">
            <a:hlinkClick r:id="rId2"/>
            <a:extLst>
              <a:ext uri="{FF2B5EF4-FFF2-40B4-BE49-F238E27FC236}">
                <a16:creationId xmlns:a16="http://schemas.microsoft.com/office/drawing/2014/main" id="{02E020B4-C301-45B7-9014-7A25F850B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7739"/>
            <a:ext cx="7200800" cy="4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F42184-F469-41EA-AE72-10E78EE71764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7FA3EE-B5A3-4462-8185-38FB697185F2}"/>
              </a:ext>
            </a:extLst>
          </p:cNvPr>
          <p:cNvCxnSpPr/>
          <p:nvPr/>
        </p:nvCxnSpPr>
        <p:spPr>
          <a:xfrm flipV="1">
            <a:off x="4355976" y="2017405"/>
            <a:ext cx="0" cy="127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7BCA96-D7B5-4506-8873-A07C36D62FEA}"/>
              </a:ext>
            </a:extLst>
          </p:cNvPr>
          <p:cNvSpPr txBox="1"/>
          <p:nvPr/>
        </p:nvSpPr>
        <p:spPr>
          <a:xfrm>
            <a:off x="3635896" y="3363838"/>
            <a:ext cx="13681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에 가깝게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8EE27-F29F-4932-9D76-645D6FD3C5F3}"/>
              </a:ext>
            </a:extLst>
          </p:cNvPr>
          <p:cNvSpPr/>
          <p:nvPr/>
        </p:nvSpPr>
        <p:spPr>
          <a:xfrm>
            <a:off x="3779912" y="1560095"/>
            <a:ext cx="864096" cy="38175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1DC119-5C56-4326-85B0-A3C024068265}"/>
              </a:ext>
            </a:extLst>
          </p:cNvPr>
          <p:cNvCxnSpPr>
            <a:cxnSpLocks/>
          </p:cNvCxnSpPr>
          <p:nvPr/>
        </p:nvCxnSpPr>
        <p:spPr>
          <a:xfrm flipV="1">
            <a:off x="6732240" y="1990621"/>
            <a:ext cx="0" cy="127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8FFE72-7B08-4D07-8F56-A24B8CE0C0DF}"/>
              </a:ext>
            </a:extLst>
          </p:cNvPr>
          <p:cNvSpPr txBox="1"/>
          <p:nvPr/>
        </p:nvSpPr>
        <p:spPr>
          <a:xfrm>
            <a:off x="6012160" y="3337054"/>
            <a:ext cx="13681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 가깝게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9BD0DD-3FC5-4266-9B27-D2856898CF3C}"/>
              </a:ext>
            </a:extLst>
          </p:cNvPr>
          <p:cNvSpPr/>
          <p:nvPr/>
        </p:nvSpPr>
        <p:spPr>
          <a:xfrm>
            <a:off x="6354618" y="1565564"/>
            <a:ext cx="737662" cy="38175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546</Words>
  <Application>Microsoft Office PowerPoint</Application>
  <PresentationFormat>화면 슬라이드 쇼(16:9)</PresentationFormat>
  <Paragraphs>123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Lucida Grande</vt:lpstr>
      <vt:lpstr>나눔바른고딕</vt:lpstr>
      <vt:lpstr>맑은 고딕</vt:lpstr>
      <vt:lpstr>Arial</vt:lpstr>
      <vt:lpstr>Source Sans Pro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128</cp:revision>
  <dcterms:created xsi:type="dcterms:W3CDTF">2016-12-05T23:26:54Z</dcterms:created>
  <dcterms:modified xsi:type="dcterms:W3CDTF">2020-08-17T04:20:56Z</dcterms:modified>
</cp:coreProperties>
</file>